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4"/>
  </p:notesMasterIdLst>
  <p:sldIdLst>
    <p:sldId id="256" r:id="rId2"/>
    <p:sldId id="262" r:id="rId3"/>
    <p:sldId id="265" r:id="rId4"/>
    <p:sldId id="263" r:id="rId5"/>
    <p:sldId id="264" r:id="rId6"/>
    <p:sldId id="277" r:id="rId7"/>
    <p:sldId id="266" r:id="rId8"/>
    <p:sldId id="267" r:id="rId9"/>
    <p:sldId id="268" r:id="rId10"/>
    <p:sldId id="269" r:id="rId11"/>
    <p:sldId id="278" r:id="rId12"/>
    <p:sldId id="270" r:id="rId13"/>
  </p:sldIdLst>
  <p:sldSz cx="9144000" cy="6858000" type="screen4x3"/>
  <p:notesSz cx="6858000" cy="9144000"/>
  <p:custDataLst>
    <p:tags r:id="rId15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5pPr>
    <a:lvl6pPr marL="2286000" algn="l" defTabSz="914400" rtl="0" eaLnBrk="1" latinLnBrk="0" hangingPunct="1"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6pPr>
    <a:lvl7pPr marL="2743200" algn="l" defTabSz="914400" rtl="0" eaLnBrk="1" latinLnBrk="0" hangingPunct="1"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7pPr>
    <a:lvl8pPr marL="3200400" algn="l" defTabSz="914400" rtl="0" eaLnBrk="1" latinLnBrk="0" hangingPunct="1"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8pPr>
    <a:lvl9pPr marL="3657600" algn="l" defTabSz="914400" rtl="0" eaLnBrk="1" latinLnBrk="0" hangingPunct="1">
      <a:defRPr sz="2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42478"/>
    <a:srgbClr val="D6009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gs" Target="tags/tag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8" name="Rectangle 2"/>
          <p:cNvSpPr>
            <a:spLocks noGrp="1" noChangeArrowheads="1"/>
          </p:cNvSpPr>
          <p:nvPr>
            <p:ph type="body" sz="quarter" idx="1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35842412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3" name="Rectangle 2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39688" eaLnBrk="1" hangingPunct="1"/>
            <a:r>
              <a:rPr lang="en-US" smtClean="0">
                <a:solidFill>
                  <a:srgbClr val="000000"/>
                </a:solidFill>
                <a:latin typeface="Calibri" pitchFamily="34" charset="0"/>
                <a:ea typeface="ＭＳ Ｐゴシック" pitchFamily="34" charset="-128"/>
                <a:sym typeface="Calibri" pitchFamily="34" charset="0"/>
              </a:rPr>
              <a:t>&lt;Welcome participants.&gt;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1507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>
              <a:ea typeface="ＭＳ Ｐゴシック" pitchFamily="34" charset="-128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2531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>
              <a:ea typeface="ＭＳ Ｐゴシック" pitchFamily="34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4CEDA7-C12F-4C02-A6CA-9B14246A69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FB3659-9B9D-426A-8A3F-A132FEC390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0488"/>
            <a:ext cx="2057400" cy="67675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0488"/>
            <a:ext cx="6019800" cy="67675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481AC6-1C20-4ABF-92DA-6851FA493B5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C8C747-9F2F-4C7A-BCD9-3D51AB2E3B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D4A27E-4680-4E22-B2EC-BA49DDD033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2DCF64-C405-4FB8-870B-FDE34F73121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379BDA-CCAB-4A92-ADB7-FE4E36DD7E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44317E-25C3-4606-A068-E3E192F4E64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95D9B4-F4F3-4A3B-A219-ED3874B5F3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54C287-F8C4-4648-8846-3267D0F0EA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>
              <a:sym typeface="Arial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69672F-DD5A-4384-81F1-C3C031F611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90488"/>
            <a:ext cx="8229600" cy="15097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50800" tIns="50800" rIns="9144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Arial" charset="0"/>
              </a:rPr>
              <a:t>Click to edit Master title style</a:t>
            </a:r>
          </a:p>
        </p:txBody>
      </p:sp>
      <p:sp>
        <p:nvSpPr>
          <p:cNvPr id="1027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5257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50800" tIns="50800" rIns="9144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Arial" charset="0"/>
              </a:rPr>
              <a:t>Click to edit Master text styles</a:t>
            </a:r>
          </a:p>
          <a:p>
            <a:pPr lvl="1"/>
            <a:r>
              <a:rPr lang="en-US" smtClean="0">
                <a:sym typeface="Arial" charset="0"/>
              </a:rPr>
              <a:t>Second level</a:t>
            </a:r>
          </a:p>
          <a:p>
            <a:pPr lvl="2"/>
            <a:r>
              <a:rPr lang="en-US" smtClean="0">
                <a:sym typeface="Arial" charset="0"/>
              </a:rPr>
              <a:t>Third level</a:t>
            </a:r>
          </a:p>
          <a:p>
            <a:pPr lvl="3"/>
            <a:r>
              <a:rPr lang="en-US" smtClean="0">
                <a:sym typeface="Arial" charset="0"/>
              </a:rPr>
              <a:t>Fourth level</a:t>
            </a:r>
          </a:p>
          <a:p>
            <a:pPr lvl="4"/>
            <a:r>
              <a:rPr lang="en-US" smtClean="0">
                <a:sym typeface="Arial" charset="0"/>
              </a:rPr>
              <a:t>Fifth level</a:t>
            </a:r>
          </a:p>
        </p:txBody>
      </p:sp>
      <p:pic>
        <p:nvPicPr>
          <p:cNvPr id="1028" name="Picture 1"/>
          <p:cNvPicPr>
            <a:picLocks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ext Box 3"/>
          <p:cNvSpPr txBox="1">
            <a:spLocks noGrp="1" noChangeArrowheads="1"/>
          </p:cNvSpPr>
          <p:nvPr>
            <p:ph type="sldNum" sz="quarter" idx="4"/>
          </p:nvPr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pitchFamily="34" charset="0"/>
                <a:cs typeface="Arial" pitchFamily="34" charset="0"/>
                <a:sym typeface="Arial" pitchFamily="34" charset="0"/>
              </a:defRPr>
            </a:lvl1pPr>
          </a:lstStyle>
          <a:p>
            <a:pPr>
              <a:defRPr/>
            </a:pPr>
            <a:fld id="{B9EF6EAC-3C46-4C86-8381-2B6DA54B17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30" name="Picture 2"/>
          <p:cNvPicPr>
            <a:picLocks noChangeArrowheads="1"/>
          </p:cNvPicPr>
          <p:nvPr userDrawn="1"/>
        </p:nvPicPr>
        <p:blipFill>
          <a:blip r:embed="rId14" cstate="print"/>
          <a:srcRect/>
          <a:stretch>
            <a:fillRect/>
          </a:stretch>
        </p:blipFill>
        <p:spPr bwMode="auto">
          <a:xfrm>
            <a:off x="260350" y="5507038"/>
            <a:ext cx="1652588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hf hdr="0" ftr="0" dt="0"/>
  <p:txStyles>
    <p:titleStyle>
      <a:lvl1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+mj-lt"/>
          <a:ea typeface="+mj-ea"/>
          <a:cs typeface="+mj-cs"/>
          <a:sym typeface="Arial" charset="0"/>
        </a:defRPr>
      </a:lvl1pPr>
      <a:lvl2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2pPr>
      <a:lvl3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3pPr>
      <a:lvl4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4pPr>
      <a:lvl5pPr marL="39688" indent="-39688" algn="l" rtl="0" eaLnBrk="0" fontAlgn="base" hangingPunct="0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5pPr>
      <a:lvl6pPr marL="4968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6pPr>
      <a:lvl7pPr marL="9540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7pPr>
      <a:lvl8pPr marL="14112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8pPr>
      <a:lvl9pPr marL="1868488" algn="l" rtl="0" fontAlgn="base">
        <a:spcBef>
          <a:spcPct val="0"/>
        </a:spcBef>
        <a:spcAft>
          <a:spcPct val="0"/>
        </a:spcAft>
        <a:defRPr sz="4400">
          <a:solidFill>
            <a:srgbClr val="2B5CA9"/>
          </a:solidFill>
          <a:latin typeface="Arial" charset="0"/>
          <a:ea typeface="ヒラギノ角ゴ ProN W3" charset="0"/>
          <a:cs typeface="ヒラギノ角ゴ ProN W3" charset="0"/>
          <a:sym typeface="Arial" charset="0"/>
        </a:defRPr>
      </a:lvl9pPr>
    </p:titleStyle>
    <p:bodyStyle>
      <a:lvl1pPr marL="382588" indent="-342900" algn="l" rtl="0" eaLnBrk="0" fontAlgn="base" hangingPunct="0">
        <a:spcBef>
          <a:spcPts val="700"/>
        </a:spcBef>
        <a:spcAft>
          <a:spcPct val="0"/>
        </a:spcAft>
        <a:buSzPct val="100000"/>
        <a:buFont typeface="Arial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1pPr>
      <a:lvl2pPr marL="731838" indent="-285750" algn="l" rtl="0" eaLnBrk="0" fontAlgn="base" hangingPunct="0">
        <a:spcBef>
          <a:spcPts val="600"/>
        </a:spcBef>
        <a:spcAft>
          <a:spcPct val="0"/>
        </a:spcAft>
        <a:buSzPct val="100000"/>
        <a:buFont typeface="Arial" charset="0"/>
        <a:buChar char="–"/>
        <a:defRPr sz="28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2pPr>
      <a:lvl3pPr marL="1131888" indent="-228600" algn="l" rtl="0" eaLnBrk="0" fontAlgn="base" hangingPunct="0">
        <a:spcBef>
          <a:spcPts val="600"/>
        </a:spcBef>
        <a:spcAft>
          <a:spcPct val="0"/>
        </a:spcAft>
        <a:buSzPct val="100000"/>
        <a:buFont typeface="Arial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3pPr>
      <a:lvl4pPr marL="1589088" indent="-228600" algn="l" rtl="0" eaLnBrk="0" fontAlgn="base" hangingPunct="0">
        <a:spcBef>
          <a:spcPts val="500"/>
        </a:spcBef>
        <a:spcAft>
          <a:spcPct val="0"/>
        </a:spcAft>
        <a:buSzPct val="100000"/>
        <a:buFont typeface="Arial" charset="0"/>
        <a:buChar char="–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4pPr>
      <a:lvl5pPr marL="2046288" indent="-228600" algn="l" rtl="0" eaLnBrk="0" fontAlgn="base" hangingPunct="0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5pPr>
      <a:lvl6pPr marL="25034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6pPr>
      <a:lvl7pPr marL="29606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7pPr>
      <a:lvl8pPr marL="34178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8pPr>
      <a:lvl9pPr marL="3875088" indent="-228600" algn="l" rtl="0" fontAlgn="base">
        <a:spcBef>
          <a:spcPts val="500"/>
        </a:spcBef>
        <a:spcAft>
          <a:spcPct val="0"/>
        </a:spcAft>
        <a:buSzPct val="100000"/>
        <a:buFont typeface="Arial" charset="0"/>
        <a:buChar char="»"/>
        <a:defRPr sz="2000">
          <a:solidFill>
            <a:schemeClr val="tx1"/>
          </a:solidFill>
          <a:latin typeface="+mn-lt"/>
          <a:ea typeface="+mn-ea"/>
          <a:cs typeface="+mn-cs"/>
          <a:sym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rainyquote.com/quotes/quotes/m/mikehuckab168095.html" TargetMode="Externa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"/>
          <p:cNvSpPr>
            <a:spLocks/>
          </p:cNvSpPr>
          <p:nvPr/>
        </p:nvSpPr>
        <p:spPr bwMode="auto">
          <a:xfrm>
            <a:off x="0" y="0"/>
            <a:ext cx="9144000" cy="6535738"/>
          </a:xfrm>
          <a:prstGeom prst="rect">
            <a:avLst/>
          </a:prstGeom>
          <a:gradFill rotWithShape="0">
            <a:gsLst>
              <a:gs pos="0">
                <a:srgbClr val="D1D1F0"/>
              </a:gs>
              <a:gs pos="100000">
                <a:srgbClr val="FFFFFF"/>
              </a:gs>
            </a:gsLst>
            <a:lin ang="5400000" scaled="1"/>
          </a:gradFill>
          <a:ln w="9525">
            <a:solidFill>
              <a:srgbClr val="F9F9F9"/>
            </a:solidFill>
            <a:miter lim="800000"/>
            <a:headEnd/>
            <a:tailEnd/>
          </a:ln>
          <a:effectLst>
            <a:outerShdw dist="25399" dir="5400000" algn="ctr" rotWithShape="0">
              <a:schemeClr val="bg2">
                <a:alpha val="37996"/>
              </a:schemeClr>
            </a:outerShdw>
          </a:effectLst>
        </p:spPr>
        <p:txBody>
          <a:bodyPr lIns="0" tIns="0" rIns="0" bIns="0"/>
          <a:lstStyle/>
          <a:p>
            <a:pPr>
              <a:defRPr/>
            </a:pPr>
            <a:endParaRPr lang="en-US"/>
          </a:p>
        </p:txBody>
      </p:sp>
      <p:pic>
        <p:nvPicPr>
          <p:cNvPr id="2051" name="Picture 2"/>
          <p:cNvPicPr>
            <a:picLocks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9DCFC0E7-E8C7-47AE-AAA6-7166BF8F6FFA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1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title"/>
          </p:nvPr>
        </p:nvSpPr>
        <p:spPr>
          <a:xfrm>
            <a:off x="533400" y="1600200"/>
            <a:ext cx="8077200" cy="2362200"/>
          </a:xfrm>
        </p:spPr>
        <p:txBody>
          <a:bodyPr rIns="132080"/>
          <a:lstStyle/>
          <a:p>
            <a:pPr indent="0" algn="ctr" eaLnBrk="1" hangingPunct="1"/>
            <a:r>
              <a:rPr lang="en-US" sz="4800" smtClean="0">
                <a:solidFill>
                  <a:srgbClr val="2490D8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Math CAMPPP 2012</a:t>
            </a:r>
            <a:endParaRPr lang="en-US" sz="4800" smtClean="0">
              <a:solidFill>
                <a:srgbClr val="2490D8"/>
              </a:solidFill>
              <a:latin typeface="Tahoma" pitchFamily="34" charset="0"/>
              <a:sym typeface="Tahoma" pitchFamily="34" charset="0"/>
            </a:endParaRPr>
          </a:p>
        </p:txBody>
      </p:sp>
      <p:sp>
        <p:nvSpPr>
          <p:cNvPr id="2054" name="Rectangle 6"/>
          <p:cNvSpPr>
            <a:spLocks noGrp="1" noChangeArrowheads="1"/>
          </p:cNvSpPr>
          <p:nvPr>
            <p:ph idx="1"/>
          </p:nvPr>
        </p:nvSpPr>
        <p:spPr>
          <a:xfrm>
            <a:off x="914400" y="3352800"/>
            <a:ext cx="7620000" cy="3505200"/>
          </a:xfrm>
        </p:spPr>
        <p:txBody>
          <a:bodyPr rIns="132080"/>
          <a:lstStyle/>
          <a:p>
            <a:pPr marL="39688" indent="0" algn="ctr" eaLnBrk="1" hangingPunct="1">
              <a:buFont typeface="Arial" charset="0"/>
              <a:buNone/>
            </a:pPr>
            <a:r>
              <a:rPr lang="en-US" smtClean="0">
                <a:solidFill>
                  <a:srgbClr val="B42478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Breakout 3</a:t>
            </a:r>
            <a:r>
              <a:rPr lang="en-US" smtClean="0">
                <a:solidFill>
                  <a:srgbClr val="D60093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: </a:t>
            </a:r>
            <a:r>
              <a:rPr lang="en-CA" smtClean="0">
                <a:solidFill>
                  <a:srgbClr val="B42478"/>
                </a:solidFill>
              </a:rPr>
              <a:t>Programming for Students with Learning Disabilities </a:t>
            </a:r>
            <a:endParaRPr lang="en-US" smtClean="0">
              <a:solidFill>
                <a:srgbClr val="B42478"/>
              </a:solidFill>
              <a:latin typeface="Tahoma" pitchFamily="34" charset="0"/>
              <a:cs typeface="Tahoma" pitchFamily="34" charset="0"/>
              <a:sym typeface="Tahoma" pitchFamily="34" charset="0"/>
            </a:endParaRPr>
          </a:p>
          <a:p>
            <a:pPr marL="39688" indent="0" algn="ctr" eaLnBrk="1" hangingPunct="1">
              <a:buFont typeface="Arial" charset="0"/>
              <a:buNone/>
            </a:pPr>
            <a:r>
              <a:rPr lang="en-US" smtClean="0">
                <a:solidFill>
                  <a:srgbClr val="B42478"/>
                </a:solidFill>
                <a:latin typeface="Tahoma" pitchFamily="34" charset="0"/>
                <a:cs typeface="Tahoma" pitchFamily="34" charset="0"/>
                <a:sym typeface="Tahoma" pitchFamily="34" charset="0"/>
              </a:rPr>
              <a:t>Tuesday 2:45 – 4:45 pm</a:t>
            </a:r>
            <a:endParaRPr lang="en-US" smtClean="0">
              <a:solidFill>
                <a:srgbClr val="B42478"/>
              </a:solidFill>
              <a:latin typeface="Tahoma" pitchFamily="34" charset="0"/>
              <a:sym typeface="Tahoma" pitchFamily="34" charset="0"/>
            </a:endParaRPr>
          </a:p>
          <a:p>
            <a:pPr marL="39688" indent="0" algn="ctr" eaLnBrk="1" hangingPunct="1">
              <a:buFont typeface="Arial" charset="0"/>
              <a:buNone/>
            </a:pPr>
            <a:endParaRPr lang="en-US" smtClean="0"/>
          </a:p>
          <a:p>
            <a:pPr marL="39688" indent="0" algn="ctr" eaLnBrk="1" hangingPunct="1">
              <a:buFont typeface="Arial" charset="0"/>
              <a:buNone/>
            </a:pPr>
            <a:endParaRPr lang="en-US" smtClean="0"/>
          </a:p>
        </p:txBody>
      </p:sp>
      <p:pic>
        <p:nvPicPr>
          <p:cNvPr id="2055" name="Picture 8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52400" y="76200"/>
            <a:ext cx="25908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>
          <a:xfrm>
            <a:off x="228600" y="242888"/>
            <a:ext cx="8686800" cy="976312"/>
          </a:xfrm>
        </p:spPr>
        <p:txBody>
          <a:bodyPr/>
          <a:lstStyle/>
          <a:p>
            <a:r>
              <a:rPr lang="en-CA" sz="4000" b="1" dirty="0" smtClean="0"/>
              <a:t>Consolidation</a:t>
            </a:r>
            <a:r>
              <a:rPr lang="en-CA" sz="4000" b="1" dirty="0" smtClean="0"/>
              <a:t>: Problem Solving!!</a:t>
            </a:r>
            <a:endParaRPr lang="en-CA" dirty="0" smtClean="0"/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>
          <a:xfrm>
            <a:off x="152400" y="838200"/>
            <a:ext cx="8839200" cy="5257800"/>
          </a:xfrm>
        </p:spPr>
        <p:txBody>
          <a:bodyPr/>
          <a:lstStyle/>
          <a:p>
            <a:r>
              <a:rPr lang="en-CA" dirty="0" smtClean="0"/>
              <a:t>Choose a partner from a different expert group.</a:t>
            </a:r>
            <a:endParaRPr lang="en-CA" u="sng" dirty="0" smtClean="0"/>
          </a:p>
          <a:p>
            <a:r>
              <a:rPr lang="en-CA" dirty="0" smtClean="0"/>
              <a:t>Discuss </a:t>
            </a:r>
            <a:r>
              <a:rPr lang="en-CA" dirty="0" smtClean="0"/>
              <a:t>the following problem:</a:t>
            </a:r>
          </a:p>
          <a:p>
            <a:pPr marL="39688" indent="0">
              <a:buNone/>
            </a:pPr>
            <a:r>
              <a:rPr lang="en-CA" dirty="0" smtClean="0"/>
              <a:t>Make a design with 6 pattern blocks so that trapezoids make half of the total area.  Draw a picture to show your answer, please!</a:t>
            </a:r>
          </a:p>
          <a:p>
            <a:pPr marL="39688" indent="0">
              <a:buNone/>
            </a:pPr>
            <a:endParaRPr lang="en-CA" dirty="0" smtClean="0"/>
          </a:p>
          <a:p>
            <a:pPr marL="39688" indent="0">
              <a:buNone/>
            </a:pPr>
            <a:r>
              <a:rPr lang="en-CA" dirty="0" smtClean="0"/>
              <a:t> </a:t>
            </a:r>
          </a:p>
        </p:txBody>
      </p:sp>
      <p:sp>
        <p:nvSpPr>
          <p:cNvPr id="11268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A5275520-3D92-4187-98F7-F74AB9C3ED77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10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  <p:sp>
        <p:nvSpPr>
          <p:cNvPr id="2" name="Trapezoid 1"/>
          <p:cNvSpPr/>
          <p:nvPr/>
        </p:nvSpPr>
        <p:spPr bwMode="auto">
          <a:xfrm>
            <a:off x="2677391" y="4267200"/>
            <a:ext cx="2971800" cy="1295400"/>
          </a:xfrm>
          <a:prstGeom prst="trapezoid">
            <a:avLst/>
          </a:prstGeom>
          <a:solidFill>
            <a:srgbClr val="BBE0E3"/>
          </a:solidFill>
          <a:ln w="9525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CA" sz="2400" b="0" i="0" u="none" strike="noStrike" cap="none" normalizeH="0" baseline="0" smtClean="0">
              <a:ln>
                <a:noFill/>
              </a:ln>
              <a:solidFill>
                <a:srgbClr val="000000"/>
              </a:solidFill>
              <a:effectLst/>
              <a:latin typeface="Arial" charset="0"/>
              <a:ea typeface="ヒラギノ角ゴ ProN W3" charset="0"/>
              <a:cs typeface="ヒラギノ角ゴ ProN W3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Consolidation Continued…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/>
              <a:t>Create accommodations for this lesson based on all 5 cognitive processes.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4C8C747-9F2F-4C7A-BCD9-3D51AB2E3B0A}" type="slidenum">
              <a:rPr lang="en-US" smtClean="0"/>
              <a:pPr>
                <a:defRPr/>
              </a:pPr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57942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Reflection: Your Choice</a:t>
            </a:r>
            <a:endParaRPr lang="en-CA" baseline="-25000" dirty="0" smtClean="0"/>
          </a:p>
        </p:txBody>
      </p:sp>
      <p:sp>
        <p:nvSpPr>
          <p:cNvPr id="12291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CA" dirty="0" smtClean="0"/>
              <a:t>Describe three distinct ways you will use the understandings from these plenary/breakout sessions in your teaching.</a:t>
            </a:r>
          </a:p>
          <a:p>
            <a:endParaRPr lang="en-CA" dirty="0" smtClean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339725" indent="-163513">
              <a:defRPr/>
            </a:pPr>
            <a:r>
              <a:rPr lang="en-CA" dirty="0" smtClean="0"/>
              <a:t>Comment on the implications of the following quote on your teaching career.</a:t>
            </a:r>
            <a:endParaRPr lang="en-CA" b="1" u="sng" dirty="0" smtClean="0"/>
          </a:p>
          <a:p>
            <a:pPr algn="ctr">
              <a:buNone/>
              <a:defRPr/>
            </a:pPr>
            <a:r>
              <a:rPr lang="en-CA" sz="2400" i="1" dirty="0" smtClean="0"/>
              <a:t>“Inside every human being there are treasures to unlock.”</a:t>
            </a:r>
            <a:r>
              <a:rPr lang="en-CA" sz="2400" dirty="0" smtClean="0"/>
              <a:t/>
            </a:r>
            <a:br>
              <a:rPr lang="en-CA" sz="2400" dirty="0" smtClean="0"/>
            </a:br>
            <a:r>
              <a:rPr lang="en-CA" sz="2400" dirty="0" smtClean="0">
                <a:hlinkClick r:id="rId2"/>
              </a:rPr>
              <a:t>Mike </a:t>
            </a:r>
            <a:r>
              <a:rPr lang="en-CA" sz="2400" dirty="0" err="1" smtClean="0">
                <a:hlinkClick r:id="rId2"/>
              </a:rPr>
              <a:t>Huckabee</a:t>
            </a:r>
            <a:r>
              <a:rPr lang="en-CA" sz="2400" dirty="0" smtClean="0"/>
              <a:t> 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12292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5AD30885-3D4F-493C-8610-57B06E4776D9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12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3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8229600" cy="1509713"/>
          </a:xfrm>
        </p:spPr>
        <p:txBody>
          <a:bodyPr rIns="132080"/>
          <a:lstStyle/>
          <a:p>
            <a:pPr indent="0" eaLnBrk="1" hangingPunct="1"/>
            <a:r>
              <a:rPr lang="en-US" smtClean="0"/>
              <a:t>I. E. P. </a:t>
            </a:r>
            <a:r>
              <a:rPr lang="en-US" baseline="-25000" smtClean="0"/>
              <a:t>(Individual Education Plan)</a:t>
            </a:r>
            <a:endParaRPr lang="en-US" smtClean="0"/>
          </a:p>
        </p:txBody>
      </p:sp>
      <p:sp>
        <p:nvSpPr>
          <p:cNvPr id="3075" name="Rectangle 4"/>
          <p:cNvSpPr>
            <a:spLocks noGrp="1" noChangeArrowheads="1"/>
          </p:cNvSpPr>
          <p:nvPr>
            <p:ph idx="1"/>
          </p:nvPr>
        </p:nvSpPr>
        <p:spPr>
          <a:xfrm>
            <a:off x="457200" y="1219200"/>
            <a:ext cx="8229600" cy="5257800"/>
          </a:xfrm>
        </p:spPr>
        <p:txBody>
          <a:bodyPr rIns="132080"/>
          <a:lstStyle/>
          <a:p>
            <a:pPr eaLnBrk="1" hangingPunct="1"/>
            <a:r>
              <a:rPr lang="en-CA" smtClean="0"/>
              <a:t>Find a partner that you have not yet met.</a:t>
            </a:r>
          </a:p>
          <a:p>
            <a:pPr eaLnBrk="1" hangingPunct="1"/>
            <a:r>
              <a:rPr lang="en-CA" smtClean="0"/>
              <a:t>Create a unique set of words to be represented by the acronym IEP that reflects what Connie and Ruth discussed in the plenary, </a:t>
            </a:r>
          </a:p>
          <a:p>
            <a:pPr eaLnBrk="1" hangingPunct="1">
              <a:buFont typeface="Arial" charset="0"/>
              <a:buNone/>
            </a:pPr>
            <a:r>
              <a:rPr lang="en-CA" smtClean="0"/>
              <a:t>	e.g. YRCDS: Inclusion Engagement Performance”. </a:t>
            </a:r>
          </a:p>
          <a:p>
            <a:pPr eaLnBrk="1" hangingPunct="1"/>
            <a:r>
              <a:rPr lang="en-CA" smtClean="0"/>
              <a:t>Share acronyms with the large group.</a:t>
            </a:r>
            <a:endParaRPr lang="en-CA" b="1" u="sng" smtClean="0"/>
          </a:p>
          <a:p>
            <a:pPr eaLnBrk="1" hangingPunct="1"/>
            <a:endParaRPr lang="en-US" smtClean="0"/>
          </a:p>
        </p:txBody>
      </p:sp>
      <p:sp>
        <p:nvSpPr>
          <p:cNvPr id="3076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DBD816B0-7A60-4C05-9FD3-3B92FB2A8494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2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  <p:pic>
        <p:nvPicPr>
          <p:cNvPr id="3077" name="Picture 1"/>
          <p:cNvPicPr>
            <a:picLocks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5356225"/>
            <a:ext cx="9144000" cy="151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078" name="Text Box 5"/>
          <p:cNvSpPr txBox="1">
            <a:spLocks noChangeArrowheads="1"/>
          </p:cNvSpPr>
          <p:nvPr/>
        </p:nvSpPr>
        <p:spPr bwMode="auto">
          <a:xfrm>
            <a:off x="7462838" y="6245225"/>
            <a:ext cx="312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/>
          <a:lstStyle/>
          <a:p>
            <a:pPr algn="ctr"/>
            <a:fld id="{735AA6C0-385F-4F12-9D76-94611D8F3505}" type="slidenum">
              <a:rPr lang="en-US" sz="1400">
                <a:solidFill>
                  <a:schemeClr val="tx1"/>
                </a:solidFill>
                <a:cs typeface="Arial" charset="0"/>
              </a:rPr>
              <a:pPr algn="ctr"/>
              <a:t>2</a:t>
            </a:fld>
            <a:endParaRPr lang="en-US" sz="1400">
              <a:solidFill>
                <a:schemeClr val="tx1"/>
              </a:solidFill>
              <a:cs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509713"/>
          </a:xfrm>
        </p:spPr>
        <p:txBody>
          <a:bodyPr/>
          <a:lstStyle/>
          <a:p>
            <a:r>
              <a:rPr lang="en-CA" smtClean="0"/>
              <a:t>Participant Learning Goals: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219200"/>
            <a:ext cx="8763000" cy="4495800"/>
          </a:xfrm>
        </p:spPr>
        <p:txBody>
          <a:bodyPr/>
          <a:lstStyle/>
          <a:p>
            <a:pPr marL="39688" indent="0">
              <a:buFont typeface="Arial" pitchFamily="34" charset="0"/>
              <a:buNone/>
              <a:defRPr/>
            </a:pPr>
            <a:r>
              <a:rPr lang="en-US" sz="3000" dirty="0">
                <a:sym typeface="Arial" pitchFamily="34" charset="0"/>
              </a:rPr>
              <a:t>Participants will</a:t>
            </a:r>
            <a:r>
              <a:rPr lang="en-US" sz="3000" dirty="0" smtClean="0">
                <a:sym typeface="Arial" pitchFamily="34" charset="0"/>
              </a:rPr>
              <a:t>:</a:t>
            </a:r>
            <a:endParaRPr lang="en-CA" sz="3000" dirty="0">
              <a:sym typeface="Arial" pitchFamily="34" charset="0"/>
            </a:endParaRPr>
          </a:p>
          <a:p>
            <a:pPr>
              <a:defRPr/>
            </a:pPr>
            <a:r>
              <a:rPr lang="en-CA" sz="3000" dirty="0" smtClean="0"/>
              <a:t>demonstrate understanding of 5 cognitive processes; verbal comprehension, perceptual reasoning, working memory, processing speed and visual motor integration and executive functioning.</a:t>
            </a:r>
          </a:p>
          <a:p>
            <a:pPr>
              <a:defRPr/>
            </a:pPr>
            <a:r>
              <a:rPr lang="en-CA" sz="3000" dirty="0" smtClean="0"/>
              <a:t>apply understanding of 5 cognitive processes to program for students with learning disabilities.</a:t>
            </a:r>
            <a:endParaRPr lang="en-CA" sz="3000" dirty="0">
              <a:sym typeface="Arial" pitchFamily="34" charset="0"/>
            </a:endParaRPr>
          </a:p>
          <a:p>
            <a:pPr>
              <a:buFont typeface="Arial" pitchFamily="34" charset="0"/>
              <a:buChar char="•"/>
              <a:defRPr/>
            </a:pPr>
            <a:endParaRPr lang="en-CA" sz="3000" dirty="0">
              <a:sym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indent="0"/>
            <a:r>
              <a:rPr lang="en-US" smtClean="0"/>
              <a:t>The 5 Cognitive Processes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2971800"/>
          </a:xfrm>
        </p:spPr>
        <p:txBody>
          <a:bodyPr/>
          <a:lstStyle/>
          <a:p>
            <a:r>
              <a:rPr lang="en-US" smtClean="0"/>
              <a:t>Verbal Comprehension</a:t>
            </a:r>
          </a:p>
          <a:p>
            <a:r>
              <a:rPr lang="en-US" smtClean="0"/>
              <a:t>Perceptual Reasoning</a:t>
            </a:r>
          </a:p>
          <a:p>
            <a:r>
              <a:rPr lang="en-US" smtClean="0"/>
              <a:t>Working Memory</a:t>
            </a:r>
          </a:p>
          <a:p>
            <a:r>
              <a:rPr lang="en-US" smtClean="0"/>
              <a:t>Processing Speed/Visual Motor Integration</a:t>
            </a:r>
          </a:p>
          <a:p>
            <a:r>
              <a:rPr lang="en-US" smtClean="0"/>
              <a:t>Executive Functioning</a:t>
            </a:r>
          </a:p>
          <a:p>
            <a:endParaRPr lang="en-US" smtClean="0"/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EDE1EC29-F2C5-4974-B723-B9A81A267D6A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4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>
          <a:xfrm>
            <a:off x="228600" y="-152400"/>
            <a:ext cx="8915400" cy="1509713"/>
          </a:xfrm>
        </p:spPr>
        <p:txBody>
          <a:bodyPr/>
          <a:lstStyle/>
          <a:p>
            <a:pPr indent="0"/>
            <a:r>
              <a:rPr lang="en-US" sz="4000" smtClean="0"/>
              <a:t>Jigsaw Activity: Applying our Learning</a:t>
            </a:r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343400"/>
          </a:xfrm>
        </p:spPr>
        <p:txBody>
          <a:bodyPr/>
          <a:lstStyle/>
          <a:p>
            <a:r>
              <a:rPr lang="en-CA" dirty="0" smtClean="0"/>
              <a:t>Form Home Groups of 5 members.</a:t>
            </a:r>
          </a:p>
          <a:p>
            <a:r>
              <a:rPr lang="en-CA" dirty="0" smtClean="0"/>
              <a:t>Discuss the primary fraction lesson -  its learning goals, math content and what to expect from students.</a:t>
            </a:r>
          </a:p>
          <a:p>
            <a:r>
              <a:rPr lang="en-CA" dirty="0" smtClean="0"/>
              <a:t>Select 1 clip from the paper clip chain. Each colour will represent one selected process in the home group.</a:t>
            </a:r>
          </a:p>
          <a:p>
            <a:endParaRPr lang="en-US" dirty="0" smtClean="0"/>
          </a:p>
        </p:txBody>
      </p:sp>
      <p:sp>
        <p:nvSpPr>
          <p:cNvPr id="6148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1EC27CE2-5F9D-4966-95E7-A9CBD29AAE0F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5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indent="0"/>
            <a:r>
              <a:rPr lang="en-US" smtClean="0"/>
              <a:t>The 5 Cognitive Processes</a:t>
            </a:r>
          </a:p>
        </p:txBody>
      </p:sp>
      <p:sp>
        <p:nvSpPr>
          <p:cNvPr id="7171" name="Content Placeholder 2"/>
          <p:cNvSpPr>
            <a:spLocks noGrp="1"/>
          </p:cNvSpPr>
          <p:nvPr>
            <p:ph idx="1"/>
          </p:nvPr>
        </p:nvSpPr>
        <p:spPr>
          <a:xfrm>
            <a:off x="152400" y="1524000"/>
            <a:ext cx="9220200" cy="2971800"/>
          </a:xfrm>
        </p:spPr>
        <p:txBody>
          <a:bodyPr/>
          <a:lstStyle/>
          <a:p>
            <a:r>
              <a:rPr lang="en-US" sz="3000" dirty="0" smtClean="0"/>
              <a:t>Verbal Comprehension (green)</a:t>
            </a:r>
          </a:p>
          <a:p>
            <a:r>
              <a:rPr lang="en-US" sz="3000" dirty="0" smtClean="0"/>
              <a:t>Perceptual Reasoning (pink)</a:t>
            </a:r>
          </a:p>
          <a:p>
            <a:r>
              <a:rPr lang="en-US" sz="3000" dirty="0" smtClean="0"/>
              <a:t>Working Memory (yellow)</a:t>
            </a:r>
          </a:p>
          <a:p>
            <a:r>
              <a:rPr lang="en-US" sz="3000" dirty="0" smtClean="0"/>
              <a:t>Processing Speed/Visual Motor Integration (blue)</a:t>
            </a:r>
          </a:p>
          <a:p>
            <a:r>
              <a:rPr lang="en-US" sz="3000" dirty="0" smtClean="0"/>
              <a:t>Executive Functioning (red)</a:t>
            </a:r>
          </a:p>
        </p:txBody>
      </p:sp>
      <p:sp>
        <p:nvSpPr>
          <p:cNvPr id="7172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AEC94B4C-CE40-4959-812D-43D0D1C1C291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6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>
          <a:xfrm>
            <a:off x="457200" y="90488"/>
            <a:ext cx="8229600" cy="1128712"/>
          </a:xfrm>
        </p:spPr>
        <p:txBody>
          <a:bodyPr/>
          <a:lstStyle/>
          <a:p>
            <a:r>
              <a:rPr lang="en-CA" b="1" smtClean="0"/>
              <a:t>Expert Group Activity:</a:t>
            </a:r>
            <a:endParaRPr lang="en-CA" smtClean="0"/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114800"/>
          </a:xfrm>
        </p:spPr>
        <p:txBody>
          <a:bodyPr/>
          <a:lstStyle/>
          <a:p>
            <a:r>
              <a:rPr lang="en-CA" dirty="0" smtClean="0"/>
              <a:t>Home group members split into expert groups organized by cognitive process (about 6-7 members per expert group). </a:t>
            </a:r>
          </a:p>
          <a:p>
            <a:endParaRPr lang="en-CA" dirty="0" smtClean="0"/>
          </a:p>
          <a:p>
            <a:r>
              <a:rPr lang="en-CA" dirty="0" smtClean="0"/>
              <a:t>Expert groups develop accommodations for the lesson to enable the cognitive process.</a:t>
            </a:r>
          </a:p>
          <a:p>
            <a:endParaRPr lang="en-CA" dirty="0" smtClean="0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752F66B2-7324-4F3A-A073-2D75DDDF7ECE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7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509713"/>
          </a:xfrm>
        </p:spPr>
        <p:txBody>
          <a:bodyPr/>
          <a:lstStyle/>
          <a:p>
            <a:r>
              <a:rPr lang="en-CA" smtClean="0"/>
              <a:t>Home Group Activity</a:t>
            </a:r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>
          <a:xfrm>
            <a:off x="228600" y="914400"/>
            <a:ext cx="8763000" cy="2819400"/>
          </a:xfrm>
        </p:spPr>
        <p:txBody>
          <a:bodyPr/>
          <a:lstStyle/>
          <a:p>
            <a:r>
              <a:rPr lang="en-CA" smtClean="0"/>
              <a:t>Each member presents the accommodations of their expert group for the lesson. </a:t>
            </a:r>
          </a:p>
          <a:p>
            <a:r>
              <a:rPr lang="en-CA" smtClean="0"/>
              <a:t>Members record accommodations.</a:t>
            </a:r>
          </a:p>
          <a:p>
            <a:r>
              <a:rPr lang="en-CA" smtClean="0"/>
              <a:t>Members use coloured dots to track cognitive processes.</a:t>
            </a:r>
          </a:p>
          <a:p>
            <a:endParaRPr lang="en-CA" smtClean="0"/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EB9C0612-26BF-46E4-90E8-047E7A708B32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8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2819400" y="3733800"/>
            <a:ext cx="6248400" cy="2057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50800" tIns="50800" bIns="50800"/>
          <a:lstStyle/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Verbal Comprehension (green)</a:t>
            </a:r>
          </a:p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Perceptual Reasoning (</a:t>
            </a:r>
            <a:r>
              <a:rPr lang="en-US" sz="2000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pink)</a:t>
            </a:r>
            <a:endParaRPr lang="en-US" sz="2000" kern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Working Memory (yellow)</a:t>
            </a:r>
          </a:p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Processing Speed/Visual Motor Integration (blue)</a:t>
            </a:r>
          </a:p>
          <a:p>
            <a:pPr marL="382588" indent="-342900" eaLnBrk="0" hangingPunct="0">
              <a:spcBef>
                <a:spcPts val="700"/>
              </a:spcBef>
              <a:buSzPct val="100000"/>
              <a:buFont typeface="Arial" charset="0"/>
              <a:buChar char="•"/>
              <a:defRPr/>
            </a:pPr>
            <a:r>
              <a:rPr lang="en-US" sz="2000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Executive Functioning </a:t>
            </a:r>
            <a:r>
              <a:rPr lang="en-US" sz="2000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(red)</a:t>
            </a:r>
            <a:endParaRPr lang="en-US" sz="2000" kern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>
          <a:xfrm>
            <a:off x="457200" y="-152400"/>
            <a:ext cx="8229600" cy="1509713"/>
          </a:xfrm>
        </p:spPr>
        <p:txBody>
          <a:bodyPr/>
          <a:lstStyle/>
          <a:p>
            <a:r>
              <a:rPr lang="en-CA" b="1" smtClean="0"/>
              <a:t>Large Group Report</a:t>
            </a:r>
            <a:r>
              <a:rPr lang="en-CA" smtClean="0"/>
              <a:t>: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219200"/>
            <a:ext cx="8229600" cy="5257800"/>
          </a:xfrm>
        </p:spPr>
        <p:txBody>
          <a:bodyPr/>
          <a:lstStyle/>
          <a:p>
            <a:pPr>
              <a:defRPr/>
            </a:pPr>
            <a:r>
              <a:rPr lang="en-CA" dirty="0" smtClean="0"/>
              <a:t>What </a:t>
            </a:r>
            <a:r>
              <a:rPr lang="en-CA" b="1" cap="all" dirty="0" err="1" smtClean="0"/>
              <a:t>aha’s</a:t>
            </a:r>
            <a:r>
              <a:rPr lang="en-CA" dirty="0" smtClean="0"/>
              <a:t> did you have as you engaged in this activity? Where were there overlaps in accommodations? </a:t>
            </a:r>
          </a:p>
          <a:p>
            <a:pPr>
              <a:defRPr/>
            </a:pPr>
            <a:r>
              <a:rPr lang="en-CA" dirty="0" smtClean="0"/>
              <a:t>Primary students don’t usually have IEP’s. How can this understanding of cognitive processes be useful in teaching primary grades?</a:t>
            </a:r>
          </a:p>
          <a:p>
            <a:pPr>
              <a:defRPr/>
            </a:pPr>
            <a:endParaRPr lang="en-CA" dirty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A39230B5-5D90-4A17-9355-15798ECEC438}" type="slidenum">
              <a:rPr lang="en-US" smtClean="0">
                <a:latin typeface="Arial" charset="0"/>
                <a:cs typeface="Arial" charset="0"/>
                <a:sym typeface="Arial" charset="0"/>
              </a:rPr>
              <a:pPr/>
              <a:t>9</a:t>
            </a:fld>
            <a:endParaRPr lang="en-US" smtClean="0">
              <a:latin typeface="Arial" charset="0"/>
              <a:cs typeface="Arial" charset="0"/>
              <a:sym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8"/>
  <p:tag name="MMPROD_UIDATA" val="&lt;database version=&quot;6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 - &amp;quot;Math CAMPPP 2011&amp;quot;&quot;/&gt;&lt;property id=&quot;20307&quot; value=&quot;256&quot;/&gt;&lt;/object&gt;&lt;object type=&quot;3&quot; unique_id=&quot;10005&quot;&gt;&lt;property id=&quot;20148&quot; value=&quot;5&quot;/&gt;&lt;property id=&quot;20300&quot; value=&quot;Slide 2&quot;/&gt;&lt;property id=&quot;20307&quot; value=&quot;262&quot;/&gt;&lt;/object&gt;&lt;object type=&quot;3&quot; unique_id=&quot;10006&quot;&gt;&lt;property id=&quot;20148&quot; value=&quot;5&quot;/&gt;&lt;property id=&quot;20300&quot; value=&quot;Slide 3&quot;/&gt;&lt;property id=&quot;20307&quot; value=&quot;263&quot;/&gt;&lt;/object&gt;&lt;object type=&quot;3&quot; unique_id=&quot;10007&quot;&gt;&lt;property id=&quot;20148&quot; value=&quot;5&quot;/&gt;&lt;property id=&quot;20300&quot; value=&quot;Slide 4&quot;/&gt;&lt;property id=&quot;20307&quot; value=&quot;264&quot;/&gt;&lt;/object&gt;&lt;/object&gt;&lt;/object&gt;&lt;/database&gt;"/>
</p:tagLst>
</file>

<file path=ppt/theme/theme1.xml><?xml version="1.0" encoding="utf-8"?>
<a:theme xmlns:a="http://schemas.openxmlformats.org/drawingml/2006/main" name="2_Default Design">
  <a:themeElements>
    <a:clrScheme name="2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2_Default Design">
      <a:majorFont>
        <a:latin typeface="Arial"/>
        <a:ea typeface="ヒラギノ角ゴ ProN W3"/>
        <a:cs typeface="ヒラギノ角ゴ ProN W3"/>
      </a:majorFont>
      <a:minorFont>
        <a:latin typeface="Arial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BE0E3"/>
        </a:solidFill>
        <a:ln w="9525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Arial" charset="0"/>
            <a:ea typeface="ヒラギノ角ゴ ProN W3" charset="0"/>
            <a:cs typeface="ヒラギノ角ゴ ProN W3" charset="0"/>
            <a:sym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BE0E3"/>
        </a:solidFill>
        <a:ln w="9525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Arial" charset="0"/>
            <a:ea typeface="ヒラギノ角ゴ ProN W3" charset="0"/>
            <a:cs typeface="ヒラギノ角ゴ ProN W3" charset="0"/>
            <a:sym typeface="Arial" charset="0"/>
          </a:defRPr>
        </a:defPPr>
      </a:lstStyle>
    </a:lnDef>
  </a:objectDefaults>
  <a:extraClrSchemeLst>
    <a:extraClrScheme>
      <a:clrScheme name="2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441</TotalTime>
  <Pages>0</Pages>
  <Words>467</Words>
  <Characters>0</Characters>
  <Application>Microsoft Office PowerPoint</Application>
  <PresentationFormat>On-screen Show (4:3)</PresentationFormat>
  <Lines>0</Lines>
  <Paragraphs>69</Paragraphs>
  <Slides>12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2_Default Design</vt:lpstr>
      <vt:lpstr>Math CAMPPP 2012</vt:lpstr>
      <vt:lpstr>I. E. P. (Individual Education Plan)</vt:lpstr>
      <vt:lpstr>Participant Learning Goals:</vt:lpstr>
      <vt:lpstr>The 5 Cognitive Processes</vt:lpstr>
      <vt:lpstr>Jigsaw Activity: Applying our Learning</vt:lpstr>
      <vt:lpstr>The 5 Cognitive Processes</vt:lpstr>
      <vt:lpstr>Expert Group Activity:</vt:lpstr>
      <vt:lpstr>Home Group Activity</vt:lpstr>
      <vt:lpstr>Large Group Report: </vt:lpstr>
      <vt:lpstr>Consolidation: Problem Solving!!</vt:lpstr>
      <vt:lpstr>Consolidation Continued…</vt:lpstr>
      <vt:lpstr>Reflection: Your Choice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&lt;Title&gt;</dc:title>
  <dc:creator>CSC</dc:creator>
  <cp:lastModifiedBy>cchaput</cp:lastModifiedBy>
  <cp:revision>36</cp:revision>
  <dcterms:modified xsi:type="dcterms:W3CDTF">2012-08-21T20:53:26Z</dcterms:modified>
</cp:coreProperties>
</file>